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6" r:id="rId2"/>
  </p:sldMasterIdLst>
  <p:notesMasterIdLst>
    <p:notesMasterId r:id="rId8"/>
  </p:notesMasterIdLst>
  <p:handoutMasterIdLst>
    <p:handoutMasterId r:id="rId9"/>
  </p:handoutMasterIdLst>
  <p:sldIdLst>
    <p:sldId id="256" r:id="rId3"/>
    <p:sldId id="319" r:id="rId4"/>
    <p:sldId id="305" r:id="rId5"/>
    <p:sldId id="310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364" autoAdjust="0"/>
  </p:normalViewPr>
  <p:slideViewPr>
    <p:cSldViewPr>
      <p:cViewPr varScale="1">
        <p:scale>
          <a:sx n="75" d="100"/>
          <a:sy n="75" d="100"/>
        </p:scale>
        <p:origin x="450" y="6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2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5/3/2020</a:t>
            </a:fld>
            <a:endParaRPr lang="en-US" sz="100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‹Nº›</a:t>
            </a:fld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rochamier@gmail.com" TargetMode="External"/><Relationship Id="rId2" Type="http://schemas.openxmlformats.org/officeDocument/2006/relationships/hyperlink" Target="mailto:aventux.ricardo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1" y="730385"/>
            <a:ext cx="4572000" cy="2089015"/>
          </a:xfrm>
        </p:spPr>
        <p:txBody>
          <a:bodyPr>
            <a:noAutofit/>
          </a:bodyPr>
          <a:lstStyle/>
          <a:p>
            <a:pPr algn="ctr"/>
            <a:r>
              <a:rPr lang="es-MX" sz="4000" dirty="0">
                <a:solidFill>
                  <a:schemeClr val="tx1"/>
                </a:solidFill>
              </a:rPr>
              <a:t>Ecoturismo en los</a:t>
            </a:r>
            <a:br>
              <a:rPr lang="es-MX" sz="4000" dirty="0">
                <a:solidFill>
                  <a:schemeClr val="tx1"/>
                </a:solidFill>
              </a:rPr>
            </a:br>
            <a:r>
              <a:rPr lang="es-MX" sz="4000" dirty="0">
                <a:solidFill>
                  <a:schemeClr val="tx1"/>
                </a:solidFill>
              </a:rPr>
              <a:t>Arrecifes de los Tuxtlas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2849E-CF2F-4A67-B332-E65352DCE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04" y="5151066"/>
            <a:ext cx="1469139" cy="1463043"/>
          </a:xfrm>
          <a:prstGeom prst="rect">
            <a:avLst/>
          </a:prstGeom>
        </p:spPr>
      </p:pic>
      <p:pic>
        <p:nvPicPr>
          <p:cNvPr id="10" name="Imagen 1073741852">
            <a:extLst>
              <a:ext uri="{FF2B5EF4-FFF2-40B4-BE49-F238E27FC236}">
                <a16:creationId xmlns:a16="http://schemas.microsoft.com/office/drawing/2014/main" id="{0ABE0AC7-87AD-4DEE-A5E3-C7B6577D65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7" y="5278462"/>
            <a:ext cx="6412230" cy="118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oup of people standing on a beach&#10;&#10;Description automatically generated">
            <a:extLst>
              <a:ext uri="{FF2B5EF4-FFF2-40B4-BE49-F238E27FC236}">
                <a16:creationId xmlns:a16="http://schemas.microsoft.com/office/drawing/2014/main" id="{57841A9A-D32D-4A68-AEE7-DF07DCB22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7" y="681654"/>
            <a:ext cx="2821700" cy="37622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48101" y="3275204"/>
            <a:ext cx="487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Responsable Técnica: María Susana Rocha Mier</a:t>
            </a:r>
          </a:p>
          <a:p>
            <a:r>
              <a:rPr lang="es-MX" dirty="0" smtClean="0"/>
              <a:t>Asesora </a:t>
            </a:r>
            <a:r>
              <a:rPr lang="es-MX" dirty="0" err="1" smtClean="0"/>
              <a:t>WiNN</a:t>
            </a:r>
            <a:r>
              <a:rPr lang="es-MX" dirty="0" smtClean="0"/>
              <a:t>: Ana Liz Flores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868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876" y="659781"/>
            <a:ext cx="2590800" cy="1845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+mj-lt"/>
              </a:rPr>
              <a:t>OBJETIVO:</a:t>
            </a:r>
          </a:p>
          <a:p>
            <a:pPr marL="0" indent="0">
              <a:buNone/>
            </a:pPr>
            <a:r>
              <a:rPr lang="es-ES_tradnl" sz="1400" dirty="0">
                <a:latin typeface="+mj-lt"/>
              </a:rPr>
              <a:t>Generar una fuente alternativa sustentable de ingresos para las y los pescadores de Zapotitlán, promoviendo el cuidado de los ecosistemas marinos y costeros de los Arrecifes de Los </a:t>
            </a:r>
            <a:r>
              <a:rPr lang="es-ES_tradnl" sz="1400" dirty="0" err="1" smtClean="0">
                <a:latin typeface="+mj-lt"/>
              </a:rPr>
              <a:t>Tuxtlas</a:t>
            </a:r>
            <a:r>
              <a:rPr lang="es-ES_tradnl" sz="1400" i="1" dirty="0" smtClean="0"/>
              <a:t>.</a:t>
            </a:r>
            <a:endParaRPr lang="es-ES_tradnl" sz="1400" b="1" i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A person in a red boat on a body of water&#10;&#10;Description automatically generated">
            <a:extLst>
              <a:ext uri="{FF2B5EF4-FFF2-40B4-BE49-F238E27FC236}">
                <a16:creationId xmlns:a16="http://schemas.microsoft.com/office/drawing/2014/main" id="{75D93EDB-E5B7-4088-9698-89DD20A13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47559"/>
            <a:ext cx="2159870" cy="2879827"/>
          </a:xfrm>
          <a:prstGeom prst="rect">
            <a:avLst/>
          </a:prstGeom>
        </p:spPr>
      </p:pic>
      <p:pic>
        <p:nvPicPr>
          <p:cNvPr id="6" name="Picture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C8A5C71F-32D9-4955-94A4-BBB59A870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0800" r="10001" b="1906"/>
          <a:stretch/>
        </p:blipFill>
        <p:spPr>
          <a:xfrm>
            <a:off x="4149003" y="4343399"/>
            <a:ext cx="4526692" cy="212188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FF60560-6151-4886-98CE-09C41F39F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0072" r="2455"/>
          <a:stretch/>
        </p:blipFill>
        <p:spPr>
          <a:xfrm>
            <a:off x="531076" y="4397250"/>
            <a:ext cx="3366354" cy="2068036"/>
          </a:xfrm>
          <a:prstGeom prst="rect">
            <a:avLst/>
          </a:prstGeom>
        </p:spPr>
      </p:pic>
      <p:pic>
        <p:nvPicPr>
          <p:cNvPr id="8" name="Picture 8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8F597DAB-069E-4E75-9B02-9FE97682F5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10253" r="5756" b="10859"/>
          <a:stretch/>
        </p:blipFill>
        <p:spPr>
          <a:xfrm>
            <a:off x="5856320" y="305714"/>
            <a:ext cx="2781275" cy="189445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CDE6A97-457E-4634-A2B8-19F982997F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719" t="20264" r="32216" b="40922"/>
          <a:stretch/>
        </p:blipFill>
        <p:spPr>
          <a:xfrm>
            <a:off x="5842086" y="2286000"/>
            <a:ext cx="2795509" cy="1692476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1076" y="2505626"/>
            <a:ext cx="2514600" cy="147285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OBJECTIVE: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Generate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a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sustainable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alternative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source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income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for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fishermen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Zapotitlán,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promoting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care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marine and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coastal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ecosystems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of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the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Los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Tuxtlas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kumimoji="0" lang="es-MX" altLang="es-MX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Reefs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.</a:t>
            </a:r>
            <a:r>
              <a:rPr kumimoji="0" lang="es-MX" alt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4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000" dirty="0"/>
              <a:t>Ecoturismo en los Arrecifes de los Tuxtlas</a:t>
            </a:r>
            <a:endParaRPr lang="en-US" sz="4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D64862-6DF2-4F96-A6CC-92F9B5678C2B}"/>
              </a:ext>
            </a:extLst>
          </p:cNvPr>
          <p:cNvGrpSpPr/>
          <p:nvPr/>
        </p:nvGrpSpPr>
        <p:grpSpPr>
          <a:xfrm>
            <a:off x="171444" y="2495544"/>
            <a:ext cx="8827915" cy="3824276"/>
            <a:chOff x="171444" y="2495544"/>
            <a:chExt cx="8827915" cy="3824276"/>
          </a:xfrm>
        </p:grpSpPr>
        <p:pic>
          <p:nvPicPr>
            <p:cNvPr id="7" name="Picture 6" descr="Underwater view of a coral&#10;&#10;Description automatically generated">
              <a:extLst>
                <a:ext uri="{FF2B5EF4-FFF2-40B4-BE49-F238E27FC236}">
                  <a16:creationId xmlns:a16="http://schemas.microsoft.com/office/drawing/2014/main" id="{453984F6-47CF-4C95-991A-98F1326FA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45" y="2504614"/>
              <a:ext cx="3352800" cy="18859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661C55-5BDF-40F2-BD89-26B3117A0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290" y="2509832"/>
              <a:ext cx="3395142" cy="1909767"/>
            </a:xfrm>
            <a:prstGeom prst="rect">
              <a:avLst/>
            </a:prstGeom>
          </p:spPr>
        </p:pic>
        <p:pic>
          <p:nvPicPr>
            <p:cNvPr id="9" name="Picture 8" descr="Underwater view of a large rock&#10;&#10;Description automatically generated">
              <a:extLst>
                <a:ext uri="{FF2B5EF4-FFF2-40B4-BE49-F238E27FC236}">
                  <a16:creationId xmlns:a16="http://schemas.microsoft.com/office/drawing/2014/main" id="{E3FB7274-1859-4529-8473-D2265F1A3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44" y="4395774"/>
              <a:ext cx="3352800" cy="1885950"/>
            </a:xfrm>
            <a:prstGeom prst="rect">
              <a:avLst/>
            </a:prstGeom>
          </p:spPr>
        </p:pic>
        <p:pic>
          <p:nvPicPr>
            <p:cNvPr id="11" name="Picture 10" descr="A picture containing outdoor, nature, sky, reef&#10;&#10;Description automatically generated">
              <a:extLst>
                <a:ext uri="{FF2B5EF4-FFF2-40B4-BE49-F238E27FC236}">
                  <a16:creationId xmlns:a16="http://schemas.microsoft.com/office/drawing/2014/main" id="{D1FF14A1-FF39-4D9C-A3C4-7F57C8244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951" y="4419591"/>
              <a:ext cx="3352800" cy="1885950"/>
            </a:xfrm>
            <a:prstGeom prst="rect">
              <a:avLst/>
            </a:prstGeom>
          </p:spPr>
        </p:pic>
        <p:pic>
          <p:nvPicPr>
            <p:cNvPr id="15" name="Picture 14" descr="A picture containing water&#10;&#10;Description automatically generated">
              <a:extLst>
                <a:ext uri="{FF2B5EF4-FFF2-40B4-BE49-F238E27FC236}">
                  <a16:creationId xmlns:a16="http://schemas.microsoft.com/office/drawing/2014/main" id="{A4CCCF74-10D9-43EB-9F36-192BE8968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71"/>
            <a:stretch/>
          </p:blipFill>
          <p:spPr>
            <a:xfrm>
              <a:off x="6222882" y="2495544"/>
              <a:ext cx="2776477" cy="3824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56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099D-85A1-4CE1-9077-F3BDBE9A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85" y="208663"/>
            <a:ext cx="8431875" cy="1620978"/>
          </a:xfrm>
        </p:spPr>
        <p:txBody>
          <a:bodyPr>
            <a:noAutofit/>
          </a:bodyPr>
          <a:lstStyle/>
          <a:p>
            <a:r>
              <a:rPr lang="es-MX" sz="2000" b="1" dirty="0"/>
              <a:t>Sabemos que tenemos recursos especiales y los queremos cuidar, porque podemos PRODUCIR CONSERVANDO Y CONSERVAR </a:t>
            </a:r>
            <a:r>
              <a:rPr lang="es-MX" sz="2000" b="1" dirty="0" smtClean="0"/>
              <a:t>PRODUCIENDO</a:t>
            </a:r>
            <a:br>
              <a:rPr lang="es-MX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We know that we have special resources and we want to take care of them, because we can PRODUCE CONSERVING AND CONSERVE PRODUCING</a:t>
            </a:r>
            <a:endParaRPr lang="es-MX" sz="2000" b="1" dirty="0"/>
          </a:p>
        </p:txBody>
      </p:sp>
      <p:pic>
        <p:nvPicPr>
          <p:cNvPr id="10" name="Picture 9" descr="A close up of a coral&#10;&#10;Description automatically generated">
            <a:extLst>
              <a:ext uri="{FF2B5EF4-FFF2-40B4-BE49-F238E27FC236}">
                <a16:creationId xmlns:a16="http://schemas.microsoft.com/office/drawing/2014/main" id="{5F09D7F3-8387-4BA3-9455-B378C5DFF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1" y="4648200"/>
            <a:ext cx="3454400" cy="1943100"/>
          </a:xfrm>
          <a:prstGeom prst="rect">
            <a:avLst/>
          </a:prstGeom>
        </p:spPr>
      </p:pic>
      <p:pic>
        <p:nvPicPr>
          <p:cNvPr id="12" name="Picture 11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05C06BB8-2C5A-4F0E-A05E-1938B56FB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0" y="2177943"/>
            <a:ext cx="3499342" cy="2332895"/>
          </a:xfrm>
          <a:prstGeom prst="rect">
            <a:avLst/>
          </a:prstGeom>
        </p:spPr>
      </p:pic>
      <p:pic>
        <p:nvPicPr>
          <p:cNvPr id="5" name="Picture 4" descr="A picture containing outdoor, nature, rock, mountain&#10;&#10;Description automatically generated">
            <a:extLst>
              <a:ext uri="{FF2B5EF4-FFF2-40B4-BE49-F238E27FC236}">
                <a16:creationId xmlns:a16="http://schemas.microsoft.com/office/drawing/2014/main" id="{FF9CEFB3-0D4F-4324-B432-C99261095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b="3911"/>
          <a:stretch/>
        </p:blipFill>
        <p:spPr>
          <a:xfrm>
            <a:off x="4749131" y="1928903"/>
            <a:ext cx="3857458" cy="2241657"/>
          </a:xfrm>
          <a:prstGeom prst="rect">
            <a:avLst/>
          </a:prstGeom>
        </p:spPr>
      </p:pic>
      <p:pic>
        <p:nvPicPr>
          <p:cNvPr id="7" name="Picture 6" descr="A person walking across a beach next to the water&#10;&#10;Description automatically generated">
            <a:extLst>
              <a:ext uri="{FF2B5EF4-FFF2-40B4-BE49-F238E27FC236}">
                <a16:creationId xmlns:a16="http://schemas.microsoft.com/office/drawing/2014/main" id="{255C6AF4-1A4B-4C37-AEB7-002C5C733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31" y="4390129"/>
            <a:ext cx="3913194" cy="22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6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3"/>
            <a:ext cx="8229600" cy="858753"/>
          </a:xfrm>
        </p:spPr>
        <p:txBody>
          <a:bodyPr>
            <a:normAutofit/>
          </a:bodyPr>
          <a:lstStyle/>
          <a:p>
            <a:pPr algn="ctr"/>
            <a:r>
              <a:rPr lang="es-MX" sz="3600" dirty="0"/>
              <a:t>Nuestros técnicos que nos apoyaron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20006" cy="4415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32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MX" sz="2800" b="1" dirty="0">
                <a:latin typeface="Arial Narrow" panose="020B0606020202030204" pitchFamily="34" charset="0"/>
              </a:rPr>
              <a:t>ING. Ricardo Antonio Álvarez Hernández</a:t>
            </a:r>
          </a:p>
          <a:p>
            <a:pPr marL="0" indent="0">
              <a:buNone/>
            </a:pPr>
            <a:r>
              <a:rPr lang="es-MX" sz="2800" b="1" dirty="0">
                <a:latin typeface="Arial Narrow" panose="020B0606020202030204" pitchFamily="34" charset="0"/>
              </a:rPr>
              <a:t>AVENTUX</a:t>
            </a:r>
          </a:p>
          <a:p>
            <a:pPr marL="0" indent="0">
              <a:buNone/>
            </a:pPr>
            <a:r>
              <a:rPr lang="es-MX" sz="2800" b="1" dirty="0">
                <a:latin typeface="Arial Narrow" panose="020B0606020202030204" pitchFamily="34" charset="0"/>
                <a:hlinkClick r:id="rId2"/>
              </a:rPr>
              <a:t>aventux.ricardo@Gmail.com</a:t>
            </a:r>
            <a:endParaRPr lang="es-MX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MX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MX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MX" sz="2800" b="1" dirty="0">
                <a:latin typeface="Arial Narrow" panose="020B0606020202030204" pitchFamily="34" charset="0"/>
              </a:rPr>
              <a:t>M.E.E. María Susana Rocha Mier</a:t>
            </a:r>
          </a:p>
          <a:p>
            <a:pPr marL="0" indent="0">
              <a:buNone/>
            </a:pPr>
            <a:r>
              <a:rPr lang="es-MX" sz="2800" b="1" dirty="0">
                <a:latin typeface="Arial Narrow" panose="020B0606020202030204" pitchFamily="34" charset="0"/>
              </a:rPr>
              <a:t>Gente Sustentable A.C.</a:t>
            </a:r>
          </a:p>
          <a:p>
            <a:pPr marL="0" indent="0">
              <a:buNone/>
            </a:pPr>
            <a:r>
              <a:rPr lang="es-MX" sz="2800" b="1" dirty="0">
                <a:latin typeface="Arial Narrow" panose="020B0606020202030204" pitchFamily="34" charset="0"/>
                <a:hlinkClick r:id="rId3"/>
              </a:rPr>
              <a:t>srochamier@gmail.com</a:t>
            </a:r>
            <a:endParaRPr lang="es-MX" sz="2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799" y="4573178"/>
            <a:ext cx="2743201" cy="1916000"/>
          </a:xfrm>
          <a:prstGeom prst="rect">
            <a:avLst/>
          </a:prstGeom>
        </p:spPr>
      </p:pic>
      <p:pic>
        <p:nvPicPr>
          <p:cNvPr id="6" name="Picture 5" descr="A picture containing sport, water sport, swimming, sky&#10;&#10;Description automatically generated">
            <a:extLst>
              <a:ext uri="{FF2B5EF4-FFF2-40B4-BE49-F238E27FC236}">
                <a16:creationId xmlns:a16="http://schemas.microsoft.com/office/drawing/2014/main" id="{82C9480C-38D1-4F1E-98AA-7AD0F7687D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"/>
          <a:stretch/>
        </p:blipFill>
        <p:spPr>
          <a:xfrm>
            <a:off x="6424624" y="2010243"/>
            <a:ext cx="2122152" cy="24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2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</Words>
  <Application>Microsoft Office PowerPoint</Application>
  <PresentationFormat>Presentación en pantalla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MS PGothic</vt:lpstr>
      <vt:lpstr>Arial</vt:lpstr>
      <vt:lpstr>Arial Narrow</vt:lpstr>
      <vt:lpstr>Calibri</vt:lpstr>
      <vt:lpstr>Constantia</vt:lpstr>
      <vt:lpstr>Wingdings 2</vt:lpstr>
      <vt:lpstr>Flow</vt:lpstr>
      <vt:lpstr>Ecoturismo en los Arrecifes de los Tuxtlas</vt:lpstr>
      <vt:lpstr>Presentación de PowerPoint</vt:lpstr>
      <vt:lpstr>Ecoturismo en los Arrecifes de los Tuxtlas</vt:lpstr>
      <vt:lpstr>Sabemos que tenemos recursos especiales y los queremos cuidar, porque podemos PRODUCIR CONSERVANDO Y CONSERVAR PRODUCIENDO  We know that we have special resources and we want to take care of them, because we can PRODUCE CONSERVING AND CONSERVE PRODUCING</vt:lpstr>
      <vt:lpstr>Nuestros técnicos que nos apoyaron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2017-05-09T16:53:55Z</dcterms:created>
  <dcterms:modified xsi:type="dcterms:W3CDTF">2020-05-03T18:41:06Z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