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56" r:id="rId2"/>
  </p:sldMasterIdLst>
  <p:notesMasterIdLst>
    <p:notesMasterId r:id="rId15"/>
  </p:notesMasterIdLst>
  <p:handoutMasterIdLst>
    <p:handoutMasterId r:id="rId16"/>
  </p:handoutMasterIdLst>
  <p:sldIdLst>
    <p:sldId id="256" r:id="rId3"/>
    <p:sldId id="320" r:id="rId4"/>
    <p:sldId id="302" r:id="rId5"/>
    <p:sldId id="314" r:id="rId6"/>
    <p:sldId id="311" r:id="rId7"/>
    <p:sldId id="315" r:id="rId8"/>
    <p:sldId id="316" r:id="rId9"/>
    <p:sldId id="317" r:id="rId10"/>
    <p:sldId id="305" r:id="rId11"/>
    <p:sldId id="310" r:id="rId12"/>
    <p:sldId id="287" r:id="rId13"/>
    <p:sldId id="32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94" autoAdjust="0"/>
    <p:restoredTop sz="94364" autoAdjust="0"/>
  </p:normalViewPr>
  <p:slideViewPr>
    <p:cSldViewPr>
      <p:cViewPr varScale="1">
        <p:scale>
          <a:sx n="55" d="100"/>
          <a:sy n="55" d="100"/>
        </p:scale>
        <p:origin x="90" y="390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72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9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5/8/2020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‹Nº›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5/8/2020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‹Nº›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5/8/2020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‹Nº›</a:t>
            </a:fld>
            <a:endParaRPr lang="en-US" sz="10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5/8/2020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‹Nº›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5/8/2020</a:t>
            </a:fld>
            <a:endParaRPr lang="en-US" sz="1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‹Nº›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5/8/2020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‹Nº›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5/8/2020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‹Nº›</a:t>
            </a:fld>
            <a:endParaRPr lang="en-US" sz="10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C14FD69-4A85-4715-A222-ABB225B63BC6}" type="datetimeFigureOut">
              <a:rPr lang="en-US" smtClean="0"/>
              <a:pPr/>
              <a:t>5/8/2020</a:t>
            </a:fld>
            <a:endParaRPr lang="en-US" sz="1000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ctr"/>
            <a:endParaRPr lang="en-US" sz="100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‹Nº›</a:t>
            </a:fld>
            <a:endParaRPr lang="en-US" sz="1000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rochamier@gmail.com" TargetMode="External"/><Relationship Id="rId2" Type="http://schemas.openxmlformats.org/officeDocument/2006/relationships/hyperlink" Target="mailto:aventux.ricardo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581400" y="693686"/>
            <a:ext cx="5365138" cy="3184531"/>
          </a:xfrm>
        </p:spPr>
        <p:txBody>
          <a:bodyPr>
            <a:noAutofit/>
          </a:bodyPr>
          <a:lstStyle/>
          <a:p>
            <a:pPr algn="ctr"/>
            <a:r>
              <a:rPr lang="es-MX" sz="4000" dirty="0">
                <a:solidFill>
                  <a:schemeClr val="tx1"/>
                </a:solidFill>
              </a:rPr>
              <a:t>Ecoturismo en los</a:t>
            </a:r>
            <a:br>
              <a:rPr lang="es-MX" sz="4000" dirty="0">
                <a:solidFill>
                  <a:schemeClr val="tx1"/>
                </a:solidFill>
              </a:rPr>
            </a:br>
            <a:r>
              <a:rPr lang="es-MX" sz="4000" dirty="0">
                <a:solidFill>
                  <a:schemeClr val="tx1"/>
                </a:solidFill>
              </a:rPr>
              <a:t>Arrecifes de los </a:t>
            </a:r>
            <a:r>
              <a:rPr lang="es-MX" sz="4000" dirty="0" err="1" smtClean="0">
                <a:solidFill>
                  <a:schemeClr val="tx1"/>
                </a:solidFill>
              </a:rPr>
              <a:t>Tuxtlas</a:t>
            </a:r>
            <a:r>
              <a:rPr lang="es-MX" sz="4000" dirty="0" smtClean="0">
                <a:solidFill>
                  <a:schemeClr val="tx1"/>
                </a:solidFill>
              </a:rPr>
              <a:t/>
            </a:r>
            <a:br>
              <a:rPr lang="es-MX" sz="4000" dirty="0" smtClean="0">
                <a:solidFill>
                  <a:schemeClr val="tx1"/>
                </a:solidFill>
              </a:rPr>
            </a:br>
            <a:r>
              <a:rPr lang="es-MX" sz="4000" dirty="0">
                <a:solidFill>
                  <a:schemeClr val="tx1"/>
                </a:solidFill>
              </a:rPr>
              <a:t/>
            </a:r>
            <a:br>
              <a:rPr lang="es-MX" sz="4000" dirty="0">
                <a:solidFill>
                  <a:schemeClr val="tx1"/>
                </a:solidFill>
              </a:rPr>
            </a:br>
            <a:r>
              <a:rPr lang="es-MX" sz="4000" dirty="0" err="1" smtClean="0">
                <a:solidFill>
                  <a:schemeClr val="tx1"/>
                </a:solidFill>
              </a:rPr>
              <a:t>Ecoturism</a:t>
            </a:r>
            <a:r>
              <a:rPr lang="es-MX" sz="4000" dirty="0" smtClean="0">
                <a:solidFill>
                  <a:schemeClr val="tx1"/>
                </a:solidFill>
              </a:rPr>
              <a:t> in </a:t>
            </a:r>
            <a:r>
              <a:rPr lang="es-MX" sz="4000" dirty="0" err="1" smtClean="0">
                <a:solidFill>
                  <a:schemeClr val="tx1"/>
                </a:solidFill>
              </a:rPr>
              <a:t>the</a:t>
            </a:r>
            <a:r>
              <a:rPr lang="es-MX" sz="4000" dirty="0" smtClean="0">
                <a:solidFill>
                  <a:schemeClr val="tx1"/>
                </a:solidFill>
              </a:rPr>
              <a:t> </a:t>
            </a:r>
            <a:r>
              <a:rPr lang="es-MX" sz="4000" dirty="0" err="1" smtClean="0">
                <a:solidFill>
                  <a:schemeClr val="tx1"/>
                </a:solidFill>
              </a:rPr>
              <a:t>Tuxtlas</a:t>
            </a:r>
            <a:r>
              <a:rPr lang="es-MX" sz="4000" dirty="0" smtClean="0">
                <a:solidFill>
                  <a:schemeClr val="tx1"/>
                </a:solidFill>
              </a:rPr>
              <a:t> </a:t>
            </a:r>
            <a:r>
              <a:rPr lang="es-MX" sz="4000" dirty="0" err="1" smtClean="0">
                <a:solidFill>
                  <a:schemeClr val="tx1"/>
                </a:solidFill>
              </a:rPr>
              <a:t>Reefs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B2849E-CF2F-4A67-B332-E65352DCE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04" y="5151066"/>
            <a:ext cx="1469139" cy="1463043"/>
          </a:xfrm>
          <a:prstGeom prst="rect">
            <a:avLst/>
          </a:prstGeom>
        </p:spPr>
      </p:pic>
      <p:pic>
        <p:nvPicPr>
          <p:cNvPr id="10" name="Imagen 1073741852">
            <a:extLst>
              <a:ext uri="{FF2B5EF4-FFF2-40B4-BE49-F238E27FC236}">
                <a16:creationId xmlns:a16="http://schemas.microsoft.com/office/drawing/2014/main" id="{0ABE0AC7-87AD-4DEE-A5E3-C7B6577D65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7" y="5278462"/>
            <a:ext cx="6412230" cy="118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57841A9A-D32D-4A68-AEE7-DF07DCB22C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9" y="693686"/>
            <a:ext cx="2821700" cy="376226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581400" y="4132787"/>
            <a:ext cx="5365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+mj-lt"/>
              </a:rPr>
              <a:t>Responsable Técnica: María Susana Rocha Mier</a:t>
            </a:r>
          </a:p>
          <a:p>
            <a:r>
              <a:rPr lang="es-MX" b="1" dirty="0">
                <a:latin typeface="+mj-lt"/>
              </a:rPr>
              <a:t>Asesora </a:t>
            </a:r>
            <a:r>
              <a:rPr lang="es-MX" b="1" dirty="0" err="1">
                <a:latin typeface="+mj-lt"/>
              </a:rPr>
              <a:t>WiNN</a:t>
            </a:r>
            <a:r>
              <a:rPr lang="es-MX" b="1" dirty="0">
                <a:latin typeface="+mj-lt"/>
              </a:rPr>
              <a:t>: Ana Liz Flores</a:t>
            </a:r>
            <a:endParaRPr lang="es-MX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8689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coral&#10;&#10;Description automatically generated">
            <a:extLst>
              <a:ext uri="{FF2B5EF4-FFF2-40B4-BE49-F238E27FC236}">
                <a16:creationId xmlns:a16="http://schemas.microsoft.com/office/drawing/2014/main" id="{5F09D7F3-8387-4BA3-9455-B378C5DFF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1" y="4648200"/>
            <a:ext cx="3454400" cy="1943100"/>
          </a:xfrm>
          <a:prstGeom prst="rect">
            <a:avLst/>
          </a:prstGeom>
        </p:spPr>
      </p:pic>
      <p:pic>
        <p:nvPicPr>
          <p:cNvPr id="12" name="Picture 11" descr="A sandy beach next to a body of water&#10;&#10;Description automatically generated">
            <a:extLst>
              <a:ext uri="{FF2B5EF4-FFF2-40B4-BE49-F238E27FC236}">
                <a16:creationId xmlns:a16="http://schemas.microsoft.com/office/drawing/2014/main" id="{05C06BB8-2C5A-4F0E-A05E-1938B56FB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0" y="2177943"/>
            <a:ext cx="3499342" cy="2332895"/>
          </a:xfrm>
          <a:prstGeom prst="rect">
            <a:avLst/>
          </a:prstGeom>
        </p:spPr>
      </p:pic>
      <p:pic>
        <p:nvPicPr>
          <p:cNvPr id="5" name="Picture 4" descr="A picture containing outdoor, nature, rock, mountain&#10;&#10;Description automatically generated">
            <a:extLst>
              <a:ext uri="{FF2B5EF4-FFF2-40B4-BE49-F238E27FC236}">
                <a16:creationId xmlns:a16="http://schemas.microsoft.com/office/drawing/2014/main" id="{FF9CEFB3-0D4F-4324-B432-C99261095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 b="3911"/>
          <a:stretch/>
        </p:blipFill>
        <p:spPr>
          <a:xfrm>
            <a:off x="4749131" y="1928903"/>
            <a:ext cx="3857458" cy="2241657"/>
          </a:xfrm>
          <a:prstGeom prst="rect">
            <a:avLst/>
          </a:prstGeom>
        </p:spPr>
      </p:pic>
      <p:pic>
        <p:nvPicPr>
          <p:cNvPr id="7" name="Picture 6" descr="A person walking across a beach next to the water&#10;&#10;Description automatically generated">
            <a:extLst>
              <a:ext uri="{FF2B5EF4-FFF2-40B4-BE49-F238E27FC236}">
                <a16:creationId xmlns:a16="http://schemas.microsoft.com/office/drawing/2014/main" id="{255C6AF4-1A4B-4C37-AEB7-002C5C733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31" y="4390129"/>
            <a:ext cx="3913194" cy="2201171"/>
          </a:xfrm>
          <a:prstGeom prst="rect">
            <a:avLst/>
          </a:prstGeom>
        </p:spPr>
      </p:pic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24969" y="1129036"/>
            <a:ext cx="8113293" cy="58029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We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know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that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we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have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special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resources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and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we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want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to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take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care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of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them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,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because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we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can PRODUCE CONSERVING AND CONSERVE PRODUCING</a:t>
            </a:r>
            <a:r>
              <a:rPr lang="es-MX" altLang="es-MX" sz="2000" dirty="0">
                <a:solidFill>
                  <a:schemeClr val="tx1"/>
                </a:solidFill>
              </a:rPr>
              <a:t>.</a:t>
            </a:r>
            <a:endParaRPr kumimoji="0" lang="es-MX" alt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3856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620" y="673891"/>
            <a:ext cx="5289884" cy="641011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 err="1" smtClean="0"/>
              <a:t>Technical</a:t>
            </a:r>
            <a:r>
              <a:rPr lang="es-MX" sz="3600" b="1" dirty="0" smtClean="0"/>
              <a:t> </a:t>
            </a:r>
            <a:r>
              <a:rPr lang="es-MX" sz="3600" b="1" dirty="0" err="1" smtClean="0"/>
              <a:t>team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94" y="1086120"/>
            <a:ext cx="8420006" cy="44152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MX" sz="32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s-MX" sz="2800" b="1" dirty="0">
                <a:latin typeface="Arial Narrow" panose="020B0606020202030204" pitchFamily="34" charset="0"/>
              </a:rPr>
              <a:t>ING. Ricardo Antonio Álvarez Hernández</a:t>
            </a:r>
          </a:p>
          <a:p>
            <a:pPr marL="0" indent="0">
              <a:buNone/>
            </a:pPr>
            <a:r>
              <a:rPr lang="es-MX" sz="2800" b="1" dirty="0">
                <a:latin typeface="Arial Narrow" panose="020B0606020202030204" pitchFamily="34" charset="0"/>
              </a:rPr>
              <a:t>AVENTUX</a:t>
            </a:r>
          </a:p>
          <a:p>
            <a:pPr marL="0" indent="0">
              <a:buNone/>
            </a:pPr>
            <a:r>
              <a:rPr lang="es-MX" sz="2800" b="1" dirty="0">
                <a:latin typeface="Arial Narrow" panose="020B0606020202030204" pitchFamily="34" charset="0"/>
                <a:hlinkClick r:id="rId2"/>
              </a:rPr>
              <a:t>aventux.ricardo@Gmail.com</a:t>
            </a:r>
            <a:endParaRPr lang="es-MX" sz="28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s-MX" sz="28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s-MX" sz="28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s-MX" sz="2800" b="1" dirty="0">
                <a:latin typeface="Arial Narrow" panose="020B0606020202030204" pitchFamily="34" charset="0"/>
              </a:rPr>
              <a:t>M.E.E. María Susana Rocha Mier</a:t>
            </a:r>
          </a:p>
          <a:p>
            <a:pPr marL="0" indent="0">
              <a:buNone/>
            </a:pPr>
            <a:r>
              <a:rPr lang="es-MX" sz="2800" b="1" dirty="0">
                <a:latin typeface="Arial Narrow" panose="020B0606020202030204" pitchFamily="34" charset="0"/>
              </a:rPr>
              <a:t>Gente Sustentable A.C.</a:t>
            </a:r>
          </a:p>
          <a:p>
            <a:pPr marL="0" indent="0">
              <a:buNone/>
            </a:pPr>
            <a:r>
              <a:rPr lang="es-MX" sz="2800" b="1" dirty="0">
                <a:latin typeface="Arial Narrow" panose="020B0606020202030204" pitchFamily="34" charset="0"/>
                <a:hlinkClick r:id="rId3"/>
              </a:rPr>
              <a:t>srochamier@gmail.com</a:t>
            </a:r>
            <a:endParaRPr lang="es-MX" sz="28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599" y="3677129"/>
            <a:ext cx="2743201" cy="1916000"/>
          </a:xfrm>
          <a:prstGeom prst="rect">
            <a:avLst/>
          </a:prstGeom>
        </p:spPr>
      </p:pic>
      <p:pic>
        <p:nvPicPr>
          <p:cNvPr id="6" name="Picture 5" descr="A picture containing sport, water sport, swimming, sky&#10;&#10;Description automatically generated">
            <a:extLst>
              <a:ext uri="{FF2B5EF4-FFF2-40B4-BE49-F238E27FC236}">
                <a16:creationId xmlns:a16="http://schemas.microsoft.com/office/drawing/2014/main" id="{82C9480C-38D1-4F1E-98AA-7AD0F7687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"/>
          <a:stretch/>
        </p:blipFill>
        <p:spPr>
          <a:xfrm>
            <a:off x="6540585" y="1086120"/>
            <a:ext cx="2122152" cy="242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72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32" y="304800"/>
            <a:ext cx="8229600" cy="858753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 err="1" smtClean="0"/>
              <a:t>Special</a:t>
            </a:r>
            <a:r>
              <a:rPr lang="es-MX" sz="3600" b="1" dirty="0" smtClean="0"/>
              <a:t> </a:t>
            </a:r>
            <a:r>
              <a:rPr lang="es-MX" sz="3600" b="1" dirty="0" err="1" smtClean="0"/>
              <a:t>thaks</a:t>
            </a:r>
            <a:r>
              <a:rPr lang="es-MX" sz="3600" b="1" dirty="0" smtClean="0"/>
              <a:t> to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27782"/>
            <a:ext cx="8572406" cy="51622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MX" sz="32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s-MX" sz="2800" b="1" dirty="0" smtClean="0">
                <a:latin typeface="Arial Narrow" panose="020B0606020202030204" pitchFamily="34" charset="0"/>
              </a:rPr>
              <a:t>Dra. Verónica Valadez Rocha</a:t>
            </a:r>
          </a:p>
          <a:p>
            <a:pPr marL="0" indent="0">
              <a:buNone/>
            </a:pPr>
            <a:r>
              <a:rPr lang="es-MX" sz="2800" b="1" dirty="0" smtClean="0">
                <a:latin typeface="Arial Narrow" panose="020B0606020202030204" pitchFamily="34" charset="0"/>
              </a:rPr>
              <a:t>Boca del Río </a:t>
            </a:r>
            <a:r>
              <a:rPr lang="es-MX" sz="2800" b="1" dirty="0" err="1" smtClean="0">
                <a:latin typeface="Arial Narrow" panose="020B0606020202030204" pitchFamily="34" charset="0"/>
              </a:rPr>
              <a:t>Technological</a:t>
            </a:r>
            <a:r>
              <a:rPr lang="es-MX" sz="2800" b="1" dirty="0" smtClean="0">
                <a:latin typeface="Arial Narrow" panose="020B0606020202030204" pitchFamily="34" charset="0"/>
              </a:rPr>
              <a:t> </a:t>
            </a:r>
            <a:r>
              <a:rPr lang="es-MX" sz="2800" b="1" dirty="0" err="1" smtClean="0">
                <a:latin typeface="Arial Narrow" panose="020B0606020202030204" pitchFamily="34" charset="0"/>
              </a:rPr>
              <a:t>Institute</a:t>
            </a:r>
            <a:endParaRPr lang="es-MX" sz="2800" b="1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s-MX" sz="2800" b="1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s-MX" sz="28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s-MX" sz="2800" b="1" dirty="0" smtClean="0">
                <a:latin typeface="Arial Narrow" panose="020B0606020202030204" pitchFamily="34" charset="0"/>
              </a:rPr>
              <a:t>Dra. Ana Liz Flores</a:t>
            </a:r>
          </a:p>
          <a:p>
            <a:pPr marL="0" indent="0">
              <a:buNone/>
            </a:pPr>
            <a:r>
              <a:rPr lang="es-MX" sz="2800" b="1" dirty="0" err="1" smtClean="0">
                <a:latin typeface="Arial Narrow" panose="020B0606020202030204" pitchFamily="34" charset="0"/>
              </a:rPr>
              <a:t>Sister</a:t>
            </a:r>
            <a:r>
              <a:rPr lang="es-MX" sz="2800" b="1" dirty="0" smtClean="0">
                <a:latin typeface="Arial Narrow" panose="020B0606020202030204" pitchFamily="34" charset="0"/>
              </a:rPr>
              <a:t> </a:t>
            </a:r>
            <a:r>
              <a:rPr lang="es-MX" sz="2800" b="1" dirty="0" err="1" smtClean="0">
                <a:latin typeface="Arial Narrow" panose="020B0606020202030204" pitchFamily="34" charset="0"/>
              </a:rPr>
              <a:t>WiNN</a:t>
            </a:r>
            <a:endParaRPr lang="es-MX" sz="2800" b="1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s-MX" sz="2800" b="1" dirty="0" smtClean="0">
                <a:latin typeface="Arial Narrow" panose="020B0606020202030204" pitchFamily="34" charset="0"/>
              </a:rPr>
              <a:t>International </a:t>
            </a:r>
            <a:r>
              <a:rPr lang="es-MX" sz="2800" b="1" dirty="0" err="1" smtClean="0">
                <a:latin typeface="Arial Narrow" panose="020B0606020202030204" pitchFamily="34" charset="0"/>
              </a:rPr>
              <a:t>consultant</a:t>
            </a:r>
            <a:r>
              <a:rPr lang="es-MX" sz="2800" b="1" dirty="0" smtClean="0">
                <a:latin typeface="Arial Narrow" panose="020B0606020202030204" pitchFamily="34" charset="0"/>
              </a:rPr>
              <a:t> </a:t>
            </a:r>
            <a:r>
              <a:rPr lang="es-MX" sz="2800" b="1" dirty="0" err="1" smtClean="0">
                <a:latin typeface="Arial Narrow" panose="020B0606020202030204" pitchFamily="34" charset="0"/>
              </a:rPr>
              <a:t>specializing</a:t>
            </a:r>
            <a:r>
              <a:rPr lang="es-MX" sz="2800" b="1" dirty="0" smtClean="0">
                <a:latin typeface="Arial Narrow" panose="020B0606020202030204" pitchFamily="34" charset="0"/>
              </a:rPr>
              <a:t> </a:t>
            </a:r>
          </a:p>
          <a:p>
            <a:pPr marL="0" indent="0">
              <a:buNone/>
            </a:pPr>
            <a:r>
              <a:rPr lang="es-MX" sz="2800" b="1" dirty="0" smtClean="0">
                <a:latin typeface="Arial Narrow" panose="020B0606020202030204" pitchFamily="34" charset="0"/>
              </a:rPr>
              <a:t>in local </a:t>
            </a:r>
            <a:r>
              <a:rPr lang="es-MX" sz="2800" b="1" dirty="0" err="1" smtClean="0">
                <a:latin typeface="Arial Narrow" panose="020B0606020202030204" pitchFamily="34" charset="0"/>
              </a:rPr>
              <a:t>development</a:t>
            </a:r>
            <a:endParaRPr lang="es-MX" sz="2800" b="1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s-MX" sz="2800" b="1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es-MX" sz="3900" b="1" dirty="0" smtClean="0">
                <a:latin typeface="Arial Narrow" panose="020B0606020202030204" pitchFamily="34" charset="0"/>
              </a:rPr>
              <a:t>FOR THEIR GENEROUS SUPPORT AND ADVICE FOR THIS PROJECT</a:t>
            </a:r>
            <a:endParaRPr lang="es-MX" sz="39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s-MX" sz="28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3200" b="1" dirty="0">
              <a:latin typeface="Arial Narrow" panose="020B0606020202030204" pitchFamily="34" charset="0"/>
            </a:endParaRPr>
          </a:p>
        </p:txBody>
      </p:sp>
      <p:pic>
        <p:nvPicPr>
          <p:cNvPr id="6151" name="Picture 7" descr="https://lh3.googleusercontent.com/a7y6JC1A8d4z8MNnafKCgebrirOakzjgxWG5XKgXKxb5laA78XqOncgGL7GJEFnKTEXxZeoZ1r_er5qN9PvOxDfvReN_CFqW53WrUgTnxze8lstsG0glR0Xb1-jMeYQGF_qlmBuBm_ZJyJZI9U4oABT8MQJrSS6Bhnoetm-9rssKnGxFh9CFYsVDMToUOT8ASERUoPfLlu6qpl5oTAy6ipaOlAvghAnX7vkHb3_uL9VrtgRBFxU_MCn0GndADfdMNAD47z9hvqf3DyZE3oli9bI5n8sWm6UbDIRlWYDwaOjSbiLvPpM_UiF2JbE-xnc2KpBxMfBQxfG5QBowdm8HfcOYadwTib5bxCaLLzFz55LOHlRCnZIuNxWpxSZr5QyU9-lElrTPPWY7UYKVfPKUe4ecKR3LGA2wdQLU6TewP5Wyh26ebLYoeu5eN_OarekTpTAnbke1lc_zMJEucNKewi3LrOcVnWD5oYvYvtBKGfSKAKBxkRMl322LQtVQin8zivpPuragYejdJDyP567s5jUziEBBTSpWnVk3Ur8jLKxLz6o0R9xmS3-FeEiWuvpbcUGqrK7vvua1-Sy38Oi8UOsCnqjWUVEz4Gb8RSrA5SsTxLCpXnWadt8c-8BUDdXp-uWRoM5SJc2FmuDcFj4qNa_RaSNKNvtmWBNmslF9uHThnqU-pElu9WpBwAbVDg=w648-h486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2" t="24867" r="16050" b="45503"/>
          <a:stretch/>
        </p:blipFill>
        <p:spPr bwMode="auto">
          <a:xfrm>
            <a:off x="5562600" y="3433014"/>
            <a:ext cx="1612900" cy="19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34445" r="48333" b="37777"/>
          <a:stretch/>
        </p:blipFill>
        <p:spPr>
          <a:xfrm>
            <a:off x="6375400" y="1163553"/>
            <a:ext cx="1704090" cy="202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68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red boat on a body of water&#10;&#10;Description automatically generated">
            <a:extLst>
              <a:ext uri="{FF2B5EF4-FFF2-40B4-BE49-F238E27FC236}">
                <a16:creationId xmlns:a16="http://schemas.microsoft.com/office/drawing/2014/main" id="{75D93EDB-E5B7-4088-9698-89DD20A13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47559"/>
            <a:ext cx="2159870" cy="2879827"/>
          </a:xfrm>
          <a:prstGeom prst="rect">
            <a:avLst/>
          </a:prstGeom>
        </p:spPr>
      </p:pic>
      <p:pic>
        <p:nvPicPr>
          <p:cNvPr id="6" name="Picture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C8A5C71F-32D9-4955-94A4-BBB59A870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20800" r="10001" b="1906"/>
          <a:stretch/>
        </p:blipFill>
        <p:spPr>
          <a:xfrm>
            <a:off x="4149003" y="4343399"/>
            <a:ext cx="4526692" cy="212188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FF60560-6151-4886-98CE-09C41F39F1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0072" r="2455"/>
          <a:stretch/>
        </p:blipFill>
        <p:spPr>
          <a:xfrm>
            <a:off x="531076" y="4397250"/>
            <a:ext cx="3366354" cy="2068036"/>
          </a:xfrm>
          <a:prstGeom prst="rect">
            <a:avLst/>
          </a:prstGeom>
        </p:spPr>
      </p:pic>
      <p:pic>
        <p:nvPicPr>
          <p:cNvPr id="8" name="Picture 8" descr="A group of people sitting at a beach&#10;&#10;Description automatically generated">
            <a:extLst>
              <a:ext uri="{FF2B5EF4-FFF2-40B4-BE49-F238E27FC236}">
                <a16:creationId xmlns:a16="http://schemas.microsoft.com/office/drawing/2014/main" id="{8F597DAB-069E-4E75-9B02-9FE97682F5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10253" r="5756" b="10859"/>
          <a:stretch/>
        </p:blipFill>
        <p:spPr>
          <a:xfrm>
            <a:off x="5856320" y="305714"/>
            <a:ext cx="2781275" cy="189445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CDE6A97-457E-4634-A2B8-19F982997F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19" t="20264" r="32216" b="40922"/>
          <a:stretch/>
        </p:blipFill>
        <p:spPr>
          <a:xfrm>
            <a:off x="5842086" y="2286000"/>
            <a:ext cx="2795509" cy="1692476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31076" y="995651"/>
            <a:ext cx="2630474" cy="273473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OBJECTIVE: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Generate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a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sustainable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alternative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source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of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income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for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the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indigenous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fishermen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of Zapotitlán,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promoting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the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care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of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the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marine and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coastal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ecosystems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of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the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Los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Tuxtlas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Reefs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667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93" y="457200"/>
            <a:ext cx="7950200" cy="619125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 err="1" smtClean="0"/>
              <a:t>Where</a:t>
            </a:r>
            <a:r>
              <a:rPr lang="es-MX" sz="4000" b="1" dirty="0" smtClean="0"/>
              <a:t> </a:t>
            </a:r>
            <a:r>
              <a:rPr lang="es-MX" sz="4000" b="1" dirty="0" err="1" smtClean="0"/>
              <a:t>we</a:t>
            </a:r>
            <a:r>
              <a:rPr lang="es-MX" sz="4000" b="1" dirty="0" smtClean="0"/>
              <a:t> are</a:t>
            </a:r>
            <a:endParaRPr lang="en-US" sz="4000" b="1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A68D052-3AB4-4A40-9C76-1CA42B0D0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2" t="80849" r="65889" b="6040"/>
          <a:stretch/>
        </p:blipFill>
        <p:spPr>
          <a:xfrm>
            <a:off x="3542857" y="1266824"/>
            <a:ext cx="5026704" cy="54358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9" t="13039" r="10350" b="77012"/>
          <a:stretch/>
        </p:blipFill>
        <p:spPr>
          <a:xfrm>
            <a:off x="410693" y="4005512"/>
            <a:ext cx="2898294" cy="26971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1" t="13164" r="2796" b="77331"/>
          <a:stretch/>
        </p:blipFill>
        <p:spPr>
          <a:xfrm>
            <a:off x="410693" y="1266824"/>
            <a:ext cx="2898294" cy="27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06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304D-16E3-42A2-B413-094F2EC6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2" y="642049"/>
            <a:ext cx="7837967" cy="848835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 err="1" smtClean="0"/>
              <a:t>Components</a:t>
            </a:r>
            <a:r>
              <a:rPr lang="es-MX" sz="4000" b="1" dirty="0" smtClean="0"/>
              <a:t> of </a:t>
            </a:r>
            <a:r>
              <a:rPr lang="es-MX" sz="4000" b="1" dirty="0" err="1" smtClean="0"/>
              <a:t>the</a:t>
            </a:r>
            <a:r>
              <a:rPr lang="es-MX" sz="4000" b="1" dirty="0" smtClean="0"/>
              <a:t> </a:t>
            </a:r>
            <a:r>
              <a:rPr lang="es-MX" sz="4000" b="1" dirty="0" err="1" smtClean="0"/>
              <a:t>project</a:t>
            </a:r>
            <a:endParaRPr lang="es-MX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CA885-9C53-4250-ABED-C08C7C36F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05" y="1752600"/>
            <a:ext cx="8084289" cy="142476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s-MX" sz="2400" b="1" dirty="0" err="1" smtClean="0">
                <a:latin typeface="+mj-lt"/>
              </a:rPr>
              <a:t>Environmental</a:t>
            </a:r>
            <a:r>
              <a:rPr lang="es-MX" sz="2400" b="1" dirty="0" smtClean="0">
                <a:latin typeface="+mj-lt"/>
              </a:rPr>
              <a:t> </a:t>
            </a:r>
            <a:r>
              <a:rPr lang="es-MX" sz="2400" b="1" dirty="0" err="1" smtClean="0">
                <a:latin typeface="+mj-lt"/>
              </a:rPr>
              <a:t>awareness</a:t>
            </a:r>
            <a:r>
              <a:rPr lang="es-MX" sz="2400" b="1" dirty="0" smtClean="0">
                <a:latin typeface="+mj-lt"/>
              </a:rPr>
              <a:t> and </a:t>
            </a:r>
            <a:r>
              <a:rPr lang="es-MX" sz="2400" b="1" dirty="0" err="1" smtClean="0">
                <a:latin typeface="+mj-lt"/>
              </a:rPr>
              <a:t>education</a:t>
            </a:r>
            <a:r>
              <a:rPr lang="es-MX" sz="2400" b="1" dirty="0" smtClean="0">
                <a:latin typeface="+mj-lt"/>
              </a:rPr>
              <a:t>.</a:t>
            </a:r>
          </a:p>
          <a:p>
            <a:pPr marL="457200" indent="-457200">
              <a:buAutoNum type="arabicPeriod"/>
            </a:pPr>
            <a:r>
              <a:rPr lang="es-MX" sz="2400" b="1" dirty="0" err="1" smtClean="0">
                <a:latin typeface="+mj-lt"/>
              </a:rPr>
              <a:t>Conservation</a:t>
            </a:r>
            <a:r>
              <a:rPr lang="es-MX" sz="2400" b="1" dirty="0" smtClean="0">
                <a:latin typeface="+mj-lt"/>
              </a:rPr>
              <a:t> and </a:t>
            </a:r>
            <a:r>
              <a:rPr lang="es-MX" sz="2400" b="1" dirty="0" err="1" smtClean="0">
                <a:latin typeface="+mj-lt"/>
              </a:rPr>
              <a:t>restoration</a:t>
            </a:r>
            <a:r>
              <a:rPr lang="es-MX" sz="2400" b="1" dirty="0" smtClean="0">
                <a:latin typeface="+mj-lt"/>
              </a:rPr>
              <a:t> of </a:t>
            </a:r>
            <a:r>
              <a:rPr lang="es-MX" sz="2400" b="1" dirty="0" err="1" smtClean="0">
                <a:latin typeface="+mj-lt"/>
              </a:rPr>
              <a:t>coastal</a:t>
            </a:r>
            <a:r>
              <a:rPr lang="es-MX" sz="2400" b="1" dirty="0" smtClean="0">
                <a:latin typeface="+mj-lt"/>
              </a:rPr>
              <a:t> </a:t>
            </a:r>
            <a:r>
              <a:rPr lang="es-MX" sz="2400" b="1" dirty="0" err="1" smtClean="0">
                <a:latin typeface="+mj-lt"/>
              </a:rPr>
              <a:t>ecosystems</a:t>
            </a:r>
            <a:r>
              <a:rPr lang="es-MX" sz="2400" b="1" dirty="0" smtClean="0">
                <a:latin typeface="+mj-lt"/>
              </a:rPr>
              <a:t>.</a:t>
            </a:r>
          </a:p>
          <a:p>
            <a:pPr marL="457200" indent="-457200">
              <a:buAutoNum type="arabicPeriod"/>
            </a:pPr>
            <a:r>
              <a:rPr lang="es-MX" sz="2400" b="1" dirty="0" err="1" smtClean="0">
                <a:latin typeface="+mj-lt"/>
              </a:rPr>
              <a:t>Equipment</a:t>
            </a:r>
            <a:r>
              <a:rPr lang="es-MX" sz="2400" b="1" dirty="0" smtClean="0">
                <a:latin typeface="+mj-lt"/>
              </a:rPr>
              <a:t> and training to </a:t>
            </a:r>
            <a:r>
              <a:rPr lang="es-MX" sz="2400" b="1" dirty="0" err="1" smtClean="0">
                <a:latin typeface="+mj-lt"/>
              </a:rPr>
              <a:t>provide</a:t>
            </a:r>
            <a:r>
              <a:rPr lang="es-MX" sz="2400" b="1" dirty="0" smtClean="0">
                <a:latin typeface="+mj-lt"/>
              </a:rPr>
              <a:t> </a:t>
            </a:r>
            <a:r>
              <a:rPr lang="es-MX" sz="2400" b="1" dirty="0" err="1" smtClean="0">
                <a:latin typeface="+mj-lt"/>
              </a:rPr>
              <a:t>tourist</a:t>
            </a:r>
            <a:r>
              <a:rPr lang="es-MX" sz="2400" b="1" dirty="0" smtClean="0">
                <a:latin typeface="+mj-lt"/>
              </a:rPr>
              <a:t> </a:t>
            </a:r>
            <a:r>
              <a:rPr lang="es-MX" sz="2400" b="1" dirty="0" err="1" smtClean="0">
                <a:latin typeface="+mj-lt"/>
              </a:rPr>
              <a:t>services</a:t>
            </a:r>
            <a:r>
              <a:rPr lang="es-MX" sz="2400" b="1" dirty="0" smtClean="0"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60560-6151-4886-98CE-09C41F39F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0072" r="2455"/>
          <a:stretch/>
        </p:blipFill>
        <p:spPr>
          <a:xfrm>
            <a:off x="239279" y="3863498"/>
            <a:ext cx="4147537" cy="2547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712BB-0EEB-40C8-ADD4-B7945FEED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18" t="26979" r="-54"/>
          <a:stretch/>
        </p:blipFill>
        <p:spPr>
          <a:xfrm>
            <a:off x="4577441" y="3551270"/>
            <a:ext cx="4492823" cy="254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4118-AE0B-4BD4-95CC-2337A497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66115"/>
            <a:ext cx="8534400" cy="65232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/>
              <a:t>1. </a:t>
            </a:r>
            <a:r>
              <a:rPr lang="es-MX" sz="3600" b="1" dirty="0" err="1" smtClean="0"/>
              <a:t>Environmental</a:t>
            </a:r>
            <a:r>
              <a:rPr lang="es-MX" sz="3600" b="1" dirty="0" smtClean="0"/>
              <a:t> </a:t>
            </a:r>
            <a:r>
              <a:rPr lang="es-MX" sz="3600" b="1" dirty="0" err="1" smtClean="0"/>
              <a:t>awareness</a:t>
            </a:r>
            <a:r>
              <a:rPr lang="es-MX" sz="3600" b="1" dirty="0" smtClean="0"/>
              <a:t> and </a:t>
            </a:r>
            <a:r>
              <a:rPr lang="es-MX" sz="3600" b="1" dirty="0" err="1" smtClean="0"/>
              <a:t>education</a:t>
            </a:r>
            <a:r>
              <a:rPr lang="es-MX" sz="3600" b="1" dirty="0" smtClean="0"/>
              <a:t>.</a:t>
            </a:r>
            <a:endParaRPr lang="es-MX" sz="36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89F0F2-757D-4D54-9EC1-82EBE4F6BD44}"/>
              </a:ext>
            </a:extLst>
          </p:cNvPr>
          <p:cNvSpPr txBox="1">
            <a:spLocks/>
          </p:cNvSpPr>
          <p:nvPr/>
        </p:nvSpPr>
        <p:spPr>
          <a:xfrm>
            <a:off x="518288" y="1318435"/>
            <a:ext cx="8136427" cy="10383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r>
              <a:rPr lang="en-US" dirty="0">
                <a:latin typeface="+mj-lt"/>
              </a:rPr>
              <a:t>In this component we learned more about the situation of our marine and coastal ecosystems. We have the advice of Dr. </a:t>
            </a:r>
            <a:r>
              <a:rPr lang="en-US" dirty="0" err="1">
                <a:latin typeface="+mj-lt"/>
              </a:rPr>
              <a:t>Verónica</a:t>
            </a:r>
            <a:r>
              <a:rPr lang="en-US" dirty="0">
                <a:latin typeface="+mj-lt"/>
              </a:rPr>
              <a:t> Valadez, from the Technological Institute of Boca del Río.</a:t>
            </a:r>
            <a:endParaRPr lang="es-MX" sz="2000" dirty="0">
              <a:latin typeface="+mj-lt"/>
            </a:endParaRPr>
          </a:p>
        </p:txBody>
      </p:sp>
      <p:pic>
        <p:nvPicPr>
          <p:cNvPr id="10" name="Picture 9" descr="A group of people on a cutting board with a cake&#10;&#10;Description automatically generated">
            <a:extLst>
              <a:ext uri="{FF2B5EF4-FFF2-40B4-BE49-F238E27FC236}">
                <a16:creationId xmlns:a16="http://schemas.microsoft.com/office/drawing/2014/main" id="{67FAB784-1F58-431A-AA36-7C9262E09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56757"/>
            <a:ext cx="2895601" cy="2171701"/>
          </a:xfrm>
          <a:prstGeom prst="rect">
            <a:avLst/>
          </a:prstGeom>
        </p:spPr>
      </p:pic>
      <p:pic>
        <p:nvPicPr>
          <p:cNvPr id="18" name="Picture 17" descr="A picture containing curtain&#10;&#10;Description automatically generated">
            <a:extLst>
              <a:ext uri="{FF2B5EF4-FFF2-40B4-BE49-F238E27FC236}">
                <a16:creationId xmlns:a16="http://schemas.microsoft.com/office/drawing/2014/main" id="{C8C11828-D39B-4784-9CDB-4673FDEAA4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" t="3937" b="2967"/>
          <a:stretch/>
        </p:blipFill>
        <p:spPr>
          <a:xfrm rot="10800000">
            <a:off x="609600" y="4587753"/>
            <a:ext cx="2956658" cy="2056027"/>
          </a:xfrm>
          <a:prstGeom prst="rect">
            <a:avLst/>
          </a:prstGeom>
        </p:spPr>
      </p:pic>
      <p:pic>
        <p:nvPicPr>
          <p:cNvPr id="22" name="Picture 21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id="{C48D49A0-51DC-4723-9BD6-ED5DA1D445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10770" r="25834" b="8967"/>
          <a:stretch/>
        </p:blipFill>
        <p:spPr>
          <a:xfrm>
            <a:off x="3962400" y="2433780"/>
            <a:ext cx="4572000" cy="41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4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4118-AE0B-4BD4-95CC-2337A497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10" y="158957"/>
            <a:ext cx="8617690" cy="1470835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/>
              <a:t>2. </a:t>
            </a:r>
            <a:r>
              <a:rPr lang="es-MX" sz="3600" b="1" dirty="0" err="1"/>
              <a:t>Conservation</a:t>
            </a:r>
            <a:r>
              <a:rPr lang="es-MX" sz="3600" b="1" dirty="0"/>
              <a:t> and </a:t>
            </a:r>
            <a:r>
              <a:rPr lang="es-MX" sz="3600" b="1" dirty="0" err="1"/>
              <a:t>restoration</a:t>
            </a:r>
            <a:r>
              <a:rPr lang="es-MX" sz="3600" b="1" dirty="0"/>
              <a:t> of </a:t>
            </a:r>
            <a:r>
              <a:rPr lang="es-MX" sz="3600" b="1" dirty="0" err="1"/>
              <a:t>coastal</a:t>
            </a:r>
            <a:r>
              <a:rPr lang="es-MX" sz="3600" b="1" dirty="0"/>
              <a:t> </a:t>
            </a:r>
            <a:r>
              <a:rPr lang="es-MX" sz="3600" b="1" dirty="0" err="1"/>
              <a:t>ecosystems</a:t>
            </a:r>
            <a:r>
              <a:rPr lang="es-MX" sz="3600" b="1" dirty="0"/>
              <a:t>.</a:t>
            </a:r>
          </a:p>
        </p:txBody>
      </p:sp>
      <p:pic>
        <p:nvPicPr>
          <p:cNvPr id="5" name="Picture 4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5EF1F505-F3E5-434D-99D8-A53A3F07B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6" y="2684016"/>
            <a:ext cx="2525944" cy="1894458"/>
          </a:xfrm>
          <a:prstGeom prst="rect">
            <a:avLst/>
          </a:prstGeom>
        </p:spPr>
      </p:pic>
      <p:pic>
        <p:nvPicPr>
          <p:cNvPr id="7" name="Picture 6" descr="A group of peopl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68EC547B-CD2F-400D-8EA9-51367E34A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02" y="2684016"/>
            <a:ext cx="2525944" cy="1894458"/>
          </a:xfrm>
          <a:prstGeom prst="rect">
            <a:avLst/>
          </a:prstGeom>
        </p:spPr>
      </p:pic>
      <p:pic>
        <p:nvPicPr>
          <p:cNvPr id="9" name="Picture 8" descr="A group of people sitting at a beach&#10;&#10;Description automatically generated">
            <a:extLst>
              <a:ext uri="{FF2B5EF4-FFF2-40B4-BE49-F238E27FC236}">
                <a16:creationId xmlns:a16="http://schemas.microsoft.com/office/drawing/2014/main" id="{8F597DAB-069E-4E75-9B02-9FE97682F5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10253" r="5756" b="10859"/>
          <a:stretch/>
        </p:blipFill>
        <p:spPr>
          <a:xfrm>
            <a:off x="3148691" y="2684016"/>
            <a:ext cx="2781275" cy="1894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83275C-BECC-4142-8025-119A15951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2" y="4701282"/>
            <a:ext cx="2525944" cy="18944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ECAF5B-FACF-4BF5-9EBF-7E99A86B7BE6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690" y="4701282"/>
            <a:ext cx="2781275" cy="18944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B6318D-C172-4D15-9FB1-D7DA4E92E632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369" y="4701282"/>
            <a:ext cx="2556751" cy="1899323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10005" y="1866755"/>
            <a:ext cx="8318252" cy="58029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In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this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component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we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started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a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nursery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with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dune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species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to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reforest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. Beach and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dune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cleanings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were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also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carried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out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637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4118-AE0B-4BD4-95CC-2337A497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10" y="381000"/>
            <a:ext cx="8465290" cy="1248792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/>
              <a:t>3. </a:t>
            </a:r>
            <a:r>
              <a:rPr lang="es-MX" sz="3600" b="1" dirty="0" err="1" smtClean="0"/>
              <a:t>Equipment</a:t>
            </a:r>
            <a:r>
              <a:rPr lang="es-MX" sz="3600" b="1" dirty="0" smtClean="0"/>
              <a:t> and training to </a:t>
            </a:r>
            <a:r>
              <a:rPr lang="es-MX" sz="3600" b="1" dirty="0" err="1" smtClean="0"/>
              <a:t>provide</a:t>
            </a:r>
            <a:r>
              <a:rPr lang="es-MX" sz="3600" b="1" dirty="0" smtClean="0"/>
              <a:t> </a:t>
            </a:r>
            <a:r>
              <a:rPr lang="es-MX" sz="3600" b="1" dirty="0" err="1" smtClean="0"/>
              <a:t>tourist</a:t>
            </a:r>
            <a:r>
              <a:rPr lang="es-MX" sz="3600" b="1" dirty="0" smtClean="0"/>
              <a:t> </a:t>
            </a:r>
            <a:r>
              <a:rPr lang="es-MX" sz="3600" b="1" dirty="0" err="1" smtClean="0"/>
              <a:t>services</a:t>
            </a:r>
            <a:r>
              <a:rPr lang="es-MX" sz="3600" b="1" dirty="0" smtClean="0"/>
              <a:t>.</a:t>
            </a:r>
            <a:endParaRPr lang="es-MX" sz="36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89F0F2-757D-4D54-9EC1-82EBE4F6BD44}"/>
              </a:ext>
            </a:extLst>
          </p:cNvPr>
          <p:cNvSpPr txBox="1">
            <a:spLocks/>
          </p:cNvSpPr>
          <p:nvPr/>
        </p:nvSpPr>
        <p:spPr>
          <a:xfrm>
            <a:off x="605963" y="6457370"/>
            <a:ext cx="8103416" cy="204983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MX" sz="2000" dirty="0"/>
          </a:p>
        </p:txBody>
      </p:sp>
      <p:pic>
        <p:nvPicPr>
          <p:cNvPr id="6" name="Picture 5" descr="A boat sitting on top of a sandy beach&#10;&#10;Description automatically generated">
            <a:extLst>
              <a:ext uri="{FF2B5EF4-FFF2-40B4-BE49-F238E27FC236}">
                <a16:creationId xmlns:a16="http://schemas.microsoft.com/office/drawing/2014/main" id="{EB555CB8-6B0F-43DA-B2A2-72698B7A0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5" y="2966132"/>
            <a:ext cx="2905328" cy="2178996"/>
          </a:xfrm>
          <a:prstGeom prst="rect">
            <a:avLst/>
          </a:prstGeom>
        </p:spPr>
      </p:pic>
      <p:pic>
        <p:nvPicPr>
          <p:cNvPr id="10" name="Picture 9" descr="A group of people on a boat in the water&#10;&#10;Description automatically generated">
            <a:extLst>
              <a:ext uri="{FF2B5EF4-FFF2-40B4-BE49-F238E27FC236}">
                <a16:creationId xmlns:a16="http://schemas.microsoft.com/office/drawing/2014/main" id="{A90C769D-D95B-4E60-BF8F-2821ADBB52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31111" r="18889" b="31111"/>
          <a:stretch/>
        </p:blipFill>
        <p:spPr>
          <a:xfrm>
            <a:off x="6245158" y="2973424"/>
            <a:ext cx="2799425" cy="2163192"/>
          </a:xfrm>
          <a:prstGeom prst="rect">
            <a:avLst/>
          </a:prstGeom>
        </p:spPr>
      </p:pic>
      <p:pic>
        <p:nvPicPr>
          <p:cNvPr id="13" name="Picture 12" descr="A picture containing grass, field, group, hanging&#10;&#10;Description automatically generated">
            <a:extLst>
              <a:ext uri="{FF2B5EF4-FFF2-40B4-BE49-F238E27FC236}">
                <a16:creationId xmlns:a16="http://schemas.microsoft.com/office/drawing/2014/main" id="{AA37A1BF-A623-4818-8DC3-2C3952EDBE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01" r="6351"/>
          <a:stretch/>
        </p:blipFill>
        <p:spPr>
          <a:xfrm>
            <a:off x="3188325" y="5199844"/>
            <a:ext cx="2836218" cy="1514888"/>
          </a:xfrm>
          <a:prstGeom prst="rect">
            <a:avLst/>
          </a:prstGeom>
        </p:spPr>
      </p:pic>
      <p:pic>
        <p:nvPicPr>
          <p:cNvPr id="17" name="Picture 1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E5B8512-6134-4E13-BDE2-463098D4C0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r="27500"/>
          <a:stretch/>
        </p:blipFill>
        <p:spPr>
          <a:xfrm>
            <a:off x="3073943" y="2962481"/>
            <a:ext cx="3085208" cy="2163192"/>
          </a:xfrm>
          <a:prstGeom prst="rect">
            <a:avLst/>
          </a:prstGeom>
        </p:spPr>
      </p:pic>
      <p:pic>
        <p:nvPicPr>
          <p:cNvPr id="19" name="Picture 18" descr="A group of people sitting in the grass&#10;&#10;Description automatically generated">
            <a:extLst>
              <a:ext uri="{FF2B5EF4-FFF2-40B4-BE49-F238E27FC236}">
                <a16:creationId xmlns:a16="http://schemas.microsoft.com/office/drawing/2014/main" id="{950AF4DF-0398-4343-9E09-A3D34FDC04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18889" r="37706" b="37778"/>
          <a:stretch/>
        </p:blipFill>
        <p:spPr>
          <a:xfrm>
            <a:off x="299130" y="5204708"/>
            <a:ext cx="2488657" cy="1522408"/>
          </a:xfrm>
          <a:prstGeom prst="rect">
            <a:avLst/>
          </a:prstGeom>
        </p:spPr>
      </p:pic>
      <p:pic>
        <p:nvPicPr>
          <p:cNvPr id="23" name="Picture 22" descr="A person riding on the back of a boat in the water&#10;&#10;Description automatically generated">
            <a:extLst>
              <a:ext uri="{FF2B5EF4-FFF2-40B4-BE49-F238E27FC236}">
                <a16:creationId xmlns:a16="http://schemas.microsoft.com/office/drawing/2014/main" id="{4FDB255D-3633-4C56-AEFB-7B361FD9B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3333" r="16666" b="24178"/>
          <a:stretch/>
        </p:blipFill>
        <p:spPr>
          <a:xfrm>
            <a:off x="6425081" y="5246365"/>
            <a:ext cx="2328031" cy="1522408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32053" y="1735852"/>
            <a:ext cx="8753112" cy="119585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In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this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component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, kayaks,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boards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, snorkel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goggles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fins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were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purchased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, and a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boat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was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equipped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to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provide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tourist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services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.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We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are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trained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in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Regulation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06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on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the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requirements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for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tourist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camps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, and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Regulation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011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that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contemplates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Adventure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Tourism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requirements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00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4118-AE0B-4BD4-95CC-2337A497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10" y="762000"/>
            <a:ext cx="8360512" cy="639192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 err="1" smtClean="0"/>
              <a:t>Actions</a:t>
            </a:r>
            <a:r>
              <a:rPr lang="es-MX" sz="3600" b="1" dirty="0" smtClean="0"/>
              <a:t> to </a:t>
            </a:r>
            <a:r>
              <a:rPr lang="es-MX" sz="3600" b="1" dirty="0" err="1" smtClean="0"/>
              <a:t>include</a:t>
            </a:r>
            <a:r>
              <a:rPr lang="es-MX" sz="3600" b="1" dirty="0" smtClean="0"/>
              <a:t> </a:t>
            </a:r>
            <a:r>
              <a:rPr lang="es-MX" sz="3600" b="1" dirty="0" err="1" smtClean="0"/>
              <a:t>women</a:t>
            </a:r>
            <a:r>
              <a:rPr lang="es-MX" sz="3600" b="1" dirty="0" smtClean="0"/>
              <a:t> in </a:t>
            </a:r>
            <a:r>
              <a:rPr lang="es-MX" sz="3600" b="1" dirty="0" err="1" smtClean="0"/>
              <a:t>the</a:t>
            </a:r>
            <a:r>
              <a:rPr lang="es-MX" sz="3600" b="1" dirty="0" smtClean="0"/>
              <a:t> </a:t>
            </a:r>
            <a:r>
              <a:rPr lang="es-MX" sz="3600" b="1" dirty="0" err="1" smtClean="0"/>
              <a:t>project</a:t>
            </a:r>
            <a:endParaRPr lang="es-MX" sz="36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89F0F2-757D-4D54-9EC1-82EBE4F6BD44}"/>
              </a:ext>
            </a:extLst>
          </p:cNvPr>
          <p:cNvSpPr txBox="1">
            <a:spLocks/>
          </p:cNvSpPr>
          <p:nvPr/>
        </p:nvSpPr>
        <p:spPr>
          <a:xfrm>
            <a:off x="373910" y="1631116"/>
            <a:ext cx="8429622" cy="7620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000" dirty="0" err="1" smtClean="0">
                <a:latin typeface="+mj-lt"/>
              </a:rPr>
              <a:t>We</a:t>
            </a:r>
            <a:r>
              <a:rPr lang="es-MX" sz="2000" dirty="0" smtClean="0">
                <a:latin typeface="+mj-lt"/>
              </a:rPr>
              <a:t> </a:t>
            </a:r>
            <a:r>
              <a:rPr lang="es-MX" sz="2000" dirty="0" err="1" smtClean="0">
                <a:latin typeface="+mj-lt"/>
              </a:rPr>
              <a:t>had</a:t>
            </a:r>
            <a:r>
              <a:rPr lang="es-MX" sz="2000" dirty="0" smtClean="0">
                <a:latin typeface="+mj-lt"/>
              </a:rPr>
              <a:t> </a:t>
            </a:r>
            <a:r>
              <a:rPr lang="es-MX" sz="2000" dirty="0" err="1" smtClean="0">
                <a:latin typeface="+mj-lt"/>
              </a:rPr>
              <a:t>special</a:t>
            </a:r>
            <a:r>
              <a:rPr lang="es-MX" sz="2000" dirty="0" smtClean="0">
                <a:latin typeface="+mj-lt"/>
              </a:rPr>
              <a:t> clases </a:t>
            </a:r>
            <a:r>
              <a:rPr lang="es-MX" sz="2000" dirty="0" err="1" smtClean="0">
                <a:latin typeface="+mj-lt"/>
              </a:rPr>
              <a:t>for</a:t>
            </a:r>
            <a:r>
              <a:rPr lang="es-MX" sz="2000" dirty="0" smtClean="0">
                <a:latin typeface="+mj-lt"/>
              </a:rPr>
              <a:t> </a:t>
            </a:r>
            <a:r>
              <a:rPr lang="es-MX" sz="2000" dirty="0" err="1" smtClean="0">
                <a:latin typeface="+mj-lt"/>
              </a:rPr>
              <a:t>the</a:t>
            </a:r>
            <a:r>
              <a:rPr lang="es-MX" sz="2000" dirty="0" smtClean="0">
                <a:latin typeface="+mj-lt"/>
              </a:rPr>
              <a:t> </a:t>
            </a:r>
            <a:r>
              <a:rPr lang="es-MX" sz="2000" dirty="0" err="1" smtClean="0">
                <a:latin typeface="+mj-lt"/>
              </a:rPr>
              <a:t>women</a:t>
            </a:r>
            <a:r>
              <a:rPr lang="es-MX" sz="2000" dirty="0" smtClean="0">
                <a:latin typeface="+mj-lt"/>
              </a:rPr>
              <a:t> to </a:t>
            </a:r>
            <a:r>
              <a:rPr lang="es-MX" sz="2000" dirty="0" err="1" smtClean="0">
                <a:latin typeface="+mj-lt"/>
              </a:rPr>
              <a:t>learn</a:t>
            </a:r>
            <a:r>
              <a:rPr lang="es-MX" sz="2000" dirty="0" smtClean="0">
                <a:latin typeface="+mj-lt"/>
              </a:rPr>
              <a:t> to use </a:t>
            </a:r>
            <a:r>
              <a:rPr lang="es-MX" sz="2000" dirty="0" err="1" smtClean="0">
                <a:latin typeface="+mj-lt"/>
              </a:rPr>
              <a:t>the</a:t>
            </a:r>
            <a:r>
              <a:rPr lang="es-MX" sz="2000" dirty="0" smtClean="0">
                <a:latin typeface="+mj-lt"/>
              </a:rPr>
              <a:t> kayak, </a:t>
            </a:r>
            <a:r>
              <a:rPr lang="es-MX" sz="2000" dirty="0" err="1" smtClean="0">
                <a:latin typeface="+mj-lt"/>
              </a:rPr>
              <a:t>the</a:t>
            </a:r>
            <a:r>
              <a:rPr lang="es-MX" sz="2000" dirty="0" smtClean="0">
                <a:latin typeface="+mj-lt"/>
              </a:rPr>
              <a:t> paddle </a:t>
            </a:r>
            <a:r>
              <a:rPr lang="es-MX" sz="2000" dirty="0" err="1" smtClean="0">
                <a:latin typeface="+mj-lt"/>
              </a:rPr>
              <a:t>board</a:t>
            </a:r>
            <a:r>
              <a:rPr lang="es-MX" sz="2000" dirty="0" smtClean="0">
                <a:latin typeface="+mj-lt"/>
              </a:rPr>
              <a:t>, and to </a:t>
            </a:r>
            <a:r>
              <a:rPr lang="es-MX" sz="2000" dirty="0" err="1" smtClean="0">
                <a:latin typeface="+mj-lt"/>
              </a:rPr>
              <a:t>practice</a:t>
            </a:r>
            <a:r>
              <a:rPr lang="es-MX" sz="2000" dirty="0" smtClean="0">
                <a:latin typeface="+mj-lt"/>
              </a:rPr>
              <a:t> </a:t>
            </a:r>
            <a:r>
              <a:rPr lang="es-MX" sz="2000" dirty="0" err="1" smtClean="0">
                <a:latin typeface="+mj-lt"/>
              </a:rPr>
              <a:t>snorkeling</a:t>
            </a:r>
            <a:r>
              <a:rPr lang="es-MX" sz="2000" dirty="0" smtClean="0">
                <a:latin typeface="+mj-lt"/>
              </a:rPr>
              <a:t>.</a:t>
            </a:r>
            <a:endParaRPr lang="es-MX" sz="20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3DA67-6230-4396-B55E-9E4AA3881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54"/>
          <a:stretch/>
        </p:blipFill>
        <p:spPr>
          <a:xfrm>
            <a:off x="434799" y="2659660"/>
            <a:ext cx="3710508" cy="2121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E6A97-457E-4634-A2B8-19F982997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19" t="20264" r="32216" b="40922"/>
          <a:stretch/>
        </p:blipFill>
        <p:spPr>
          <a:xfrm>
            <a:off x="5159332" y="2346772"/>
            <a:ext cx="3575090" cy="2164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0C8A1-883F-4D39-A45B-4F2A4F1A84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8" t="22821" r="11165" b="24676"/>
          <a:stretch/>
        </p:blipFill>
        <p:spPr>
          <a:xfrm>
            <a:off x="434798" y="4894580"/>
            <a:ext cx="3710508" cy="1698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08A75C-A421-4CCD-8552-4FAE3E257D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65" t="22820" r="7714" b="20073"/>
          <a:stretch/>
        </p:blipFill>
        <p:spPr>
          <a:xfrm>
            <a:off x="5164196" y="4709068"/>
            <a:ext cx="3570226" cy="188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52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F8636-A855-4F1A-8F1D-36A5998ED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551" y="1545875"/>
            <a:ext cx="8229600" cy="5310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MX" dirty="0" err="1" smtClean="0"/>
              <a:t>We</a:t>
            </a:r>
            <a:r>
              <a:rPr lang="es-MX" dirty="0" smtClean="0"/>
              <a:t> </a:t>
            </a:r>
            <a:r>
              <a:rPr lang="es-MX" dirty="0" err="1" smtClean="0"/>
              <a:t>also</a:t>
            </a:r>
            <a:r>
              <a:rPr lang="es-MX" dirty="0" smtClean="0"/>
              <a:t> explore new </a:t>
            </a:r>
            <a:r>
              <a:rPr lang="es-MX" dirty="0" err="1" smtClean="0"/>
              <a:t>dive</a:t>
            </a:r>
            <a:r>
              <a:rPr lang="es-MX" dirty="0" smtClean="0"/>
              <a:t> and </a:t>
            </a:r>
            <a:r>
              <a:rPr lang="es-MX" dirty="0" err="1" smtClean="0"/>
              <a:t>recreation</a:t>
            </a:r>
            <a:r>
              <a:rPr lang="es-MX" dirty="0" smtClean="0"/>
              <a:t> </a:t>
            </a:r>
            <a:r>
              <a:rPr lang="es-MX" dirty="0" err="1" smtClean="0"/>
              <a:t>sites</a:t>
            </a:r>
            <a:r>
              <a:rPr lang="es-MX" dirty="0" smtClean="0"/>
              <a:t>, </a:t>
            </a:r>
            <a:r>
              <a:rPr lang="es-MX" dirty="0" err="1" smtClean="0"/>
              <a:t>with</a:t>
            </a:r>
            <a:r>
              <a:rPr lang="es-MX" dirty="0" smtClean="0"/>
              <a:t> </a:t>
            </a:r>
            <a:r>
              <a:rPr lang="es-MX" dirty="0" err="1" smtClean="0"/>
              <a:t>conservation</a:t>
            </a:r>
            <a:r>
              <a:rPr lang="es-MX" dirty="0" smtClean="0"/>
              <a:t>.</a:t>
            </a:r>
            <a:endParaRPr lang="es-MX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D64862-6DF2-4F96-A6CC-92F9B5678C2B}"/>
              </a:ext>
            </a:extLst>
          </p:cNvPr>
          <p:cNvGrpSpPr/>
          <p:nvPr/>
        </p:nvGrpSpPr>
        <p:grpSpPr>
          <a:xfrm>
            <a:off x="171444" y="2495544"/>
            <a:ext cx="8827915" cy="3824276"/>
            <a:chOff x="171444" y="2495544"/>
            <a:chExt cx="8827915" cy="3824276"/>
          </a:xfrm>
        </p:grpSpPr>
        <p:pic>
          <p:nvPicPr>
            <p:cNvPr id="7" name="Picture 6" descr="Underwater view of a coral&#10;&#10;Description automatically generated">
              <a:extLst>
                <a:ext uri="{FF2B5EF4-FFF2-40B4-BE49-F238E27FC236}">
                  <a16:creationId xmlns:a16="http://schemas.microsoft.com/office/drawing/2014/main" id="{453984F6-47CF-4C95-991A-98F1326FA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45" y="2504614"/>
              <a:ext cx="3352800" cy="18859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661C55-5BDF-40F2-BD89-26B3117A0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290" y="2509832"/>
              <a:ext cx="3395142" cy="1909767"/>
            </a:xfrm>
            <a:prstGeom prst="rect">
              <a:avLst/>
            </a:prstGeom>
          </p:spPr>
        </p:pic>
        <p:pic>
          <p:nvPicPr>
            <p:cNvPr id="9" name="Picture 8" descr="Underwater view of a large rock&#10;&#10;Description automatically generated">
              <a:extLst>
                <a:ext uri="{FF2B5EF4-FFF2-40B4-BE49-F238E27FC236}">
                  <a16:creationId xmlns:a16="http://schemas.microsoft.com/office/drawing/2014/main" id="{E3FB7274-1859-4529-8473-D2265F1A3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44" y="4395774"/>
              <a:ext cx="3352800" cy="1885950"/>
            </a:xfrm>
            <a:prstGeom prst="rect">
              <a:avLst/>
            </a:prstGeom>
          </p:spPr>
        </p:pic>
        <p:pic>
          <p:nvPicPr>
            <p:cNvPr id="11" name="Picture 10" descr="A picture containing outdoor, nature, sky, reef&#10;&#10;Description automatically generated">
              <a:extLst>
                <a:ext uri="{FF2B5EF4-FFF2-40B4-BE49-F238E27FC236}">
                  <a16:creationId xmlns:a16="http://schemas.microsoft.com/office/drawing/2014/main" id="{D1FF14A1-FF39-4D9C-A3C4-7F57C8244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951" y="4419591"/>
              <a:ext cx="3352800" cy="1885950"/>
            </a:xfrm>
            <a:prstGeom prst="rect">
              <a:avLst/>
            </a:prstGeom>
          </p:spPr>
        </p:pic>
        <p:pic>
          <p:nvPicPr>
            <p:cNvPr id="15" name="Picture 14" descr="A picture containing water&#10;&#10;Description automatically generated">
              <a:extLst>
                <a:ext uri="{FF2B5EF4-FFF2-40B4-BE49-F238E27FC236}">
                  <a16:creationId xmlns:a16="http://schemas.microsoft.com/office/drawing/2014/main" id="{A4CCCF74-10D9-43EB-9F36-192BE8968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1"/>
            <a:stretch/>
          </p:blipFill>
          <p:spPr>
            <a:xfrm>
              <a:off x="6222882" y="2495544"/>
              <a:ext cx="2776477" cy="3824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5683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0B57212-D278-4F09-9602-9B26806117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341</Words>
  <Application>Microsoft Office PowerPoint</Application>
  <PresentationFormat>Presentación en pantalla (4:3)</PresentationFormat>
  <Paragraphs>42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MS PGothic</vt:lpstr>
      <vt:lpstr>Arial</vt:lpstr>
      <vt:lpstr>Arial Narrow</vt:lpstr>
      <vt:lpstr>Calibri</vt:lpstr>
      <vt:lpstr>Constantia</vt:lpstr>
      <vt:lpstr>Wingdings 2</vt:lpstr>
      <vt:lpstr>Flow</vt:lpstr>
      <vt:lpstr>Ecoturismo en los Arrecifes de los Tuxtlas  Ecoturism in the Tuxtlas Reefs</vt:lpstr>
      <vt:lpstr>Presentación de PowerPoint</vt:lpstr>
      <vt:lpstr>Where we are</vt:lpstr>
      <vt:lpstr>Components of the project</vt:lpstr>
      <vt:lpstr>1. Environmental awareness and education.</vt:lpstr>
      <vt:lpstr>2. Conservation and restoration of coastal ecosystems.</vt:lpstr>
      <vt:lpstr>3. Equipment and training to provide tourist services.</vt:lpstr>
      <vt:lpstr>Actions to include women in the project</vt:lpstr>
      <vt:lpstr>Presentación de PowerPoint</vt:lpstr>
      <vt:lpstr>We know that we have special resources and we want to take care of them, because we can PRODUCE CONSERVING AND CONSERVE PRODUCING.</vt:lpstr>
      <vt:lpstr>Technical team</vt:lpstr>
      <vt:lpstr>Special thaks 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2017-05-09T16:53:55Z</dcterms:created>
  <dcterms:modified xsi:type="dcterms:W3CDTF">2020-05-08T19:23:52Z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